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2A82832-D2A8-4493-94FE-68BD59BD200B}" v="1" dt="2018-11-07T00:14:30.1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2" autoAdjust="0"/>
    <p:restoredTop sz="94660"/>
  </p:normalViewPr>
  <p:slideViewPr>
    <p:cSldViewPr snapToGrid="0">
      <p:cViewPr varScale="1">
        <p:scale>
          <a:sx n="67" d="100"/>
          <a:sy n="67" d="100"/>
        </p:scale>
        <p:origin x="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Relationship Id="rId14" Type="http://schemas.microsoft.com/office/2015/10/relationships/revisionInfo" Target="revisionInfo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BF7E0-1718-47FD-BE1A-5DCB555636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E2266E-E999-4F9A-9492-6C05D9883B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D20567-DFEB-4A8B-A941-326E49928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9A792-5B82-4206-A694-CDAA111ED85F}" type="datetimeFigureOut">
              <a:rPr lang="en-CA" smtClean="0"/>
              <a:t>2018-11-06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85641E-B902-487D-A776-2E67590CF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91A5E4-8B42-4C50-960E-A96526DFC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39613-1F76-4E9C-912A-ECD6D7F8DDB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22467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E83E7-E595-432E-AE92-E93389C46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E49C62-8992-41E4-87DA-14B98FCC65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BACCEB-4709-49CA-A6F3-2995B4731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9A792-5B82-4206-A694-CDAA111ED85F}" type="datetimeFigureOut">
              <a:rPr lang="en-CA" smtClean="0"/>
              <a:t>2018-11-06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B61B59-373B-44E3-A6CB-BD0187D99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830DB8-03D5-40AB-9AE4-2F841173B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39613-1F76-4E9C-912A-ECD6D7F8DDB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64390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3BCA246-BA06-41D3-90C3-3FF8F028BC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D75F72-FDC5-4AFE-9CF2-F451434793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ACC758-749B-43E5-8A96-03F043D22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9A792-5B82-4206-A694-CDAA111ED85F}" type="datetimeFigureOut">
              <a:rPr lang="en-CA" smtClean="0"/>
              <a:t>2018-11-06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6E7F00-5692-43CF-8050-95EA13A89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2CC118-FB76-433C-865B-DD2FF6E83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39613-1F76-4E9C-912A-ECD6D7F8DDB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88231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2B3A75-C7C8-4CE4-BB06-E7CD8E83B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C47FA1-E5B2-4BFC-923B-A78D7D615C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78A9D4-212D-4909-B2D2-69C789BAC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9A792-5B82-4206-A694-CDAA111ED85F}" type="datetimeFigureOut">
              <a:rPr lang="en-CA" smtClean="0"/>
              <a:t>2018-11-06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643103-3AA5-4C7C-B0E2-13F547301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BD1C4B-F530-43FE-8CC1-D47E6598D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39613-1F76-4E9C-912A-ECD6D7F8DDB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93187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D086A6-60E1-400D-8107-A529596E4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00FAB1-B93C-43EF-B1A2-C783ABFE88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C62C41-915F-4FE5-8154-43CA4D399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9A792-5B82-4206-A694-CDAA111ED85F}" type="datetimeFigureOut">
              <a:rPr lang="en-CA" smtClean="0"/>
              <a:t>2018-11-06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23C4C3-DB1C-4329-B803-1C8ACD49F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F2F6F8-4E0E-40E4-8229-600547973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39613-1F76-4E9C-912A-ECD6D7F8DDB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72956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1DC33B-A116-4F7E-BC12-87CE24FBD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BFF750-3F87-4E06-94E1-1FCB660100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F8CA23-AC02-416B-89AB-22D03421C4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EEE3D5-E56E-48D7-9CA4-22BFEB64D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9A792-5B82-4206-A694-CDAA111ED85F}" type="datetimeFigureOut">
              <a:rPr lang="en-CA" smtClean="0"/>
              <a:t>2018-11-06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FA6193-2045-460C-8C82-4026F3064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93F175-8D1D-4658-B3C5-8ED6DB2ED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39613-1F76-4E9C-912A-ECD6D7F8DDB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63779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E2C9E2-9746-4782-80D2-A9502871C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EF549F-A7E6-4C4B-B3FB-AB0E80E3E0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770394-0570-4F97-BF63-451D4E16FE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791305-C220-4FF5-AC6F-C469C5CA14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E57265-D2D2-4970-A5C9-F926734FEE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DC172AF-A2ED-4113-9F88-E66561C13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9A792-5B82-4206-A694-CDAA111ED85F}" type="datetimeFigureOut">
              <a:rPr lang="en-CA" smtClean="0"/>
              <a:t>2018-11-06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F660A9E-3D64-42A1-BE7B-3CF9C48D5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A4BB136-58C2-4761-9313-DD5590C5D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39613-1F76-4E9C-912A-ECD6D7F8DDB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68676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4E5A-F236-42C5-9052-20C1810B9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41F9046-903E-44C0-B316-6B3762969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9A792-5B82-4206-A694-CDAA111ED85F}" type="datetimeFigureOut">
              <a:rPr lang="en-CA" smtClean="0"/>
              <a:t>2018-11-06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EBC533-787E-4ACF-9603-C6DDDDF6E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F38D0D-342D-4125-9DE8-D694D626E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39613-1F76-4E9C-912A-ECD6D7F8DDB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65419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F807FE-AE7B-4A99-B5B1-8308E566B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9A792-5B82-4206-A694-CDAA111ED85F}" type="datetimeFigureOut">
              <a:rPr lang="en-CA" smtClean="0"/>
              <a:t>2018-11-06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6A6EF3E-3FCF-4997-9027-5D479E2F9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05591A-10B8-4E9B-9C1A-7E0DFF824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39613-1F76-4E9C-912A-ECD6D7F8DDB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40436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56985-7E5C-4A12-8CA0-25A3279D1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31CC51-8556-48C3-A390-7574393F83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2A0DE6-CAB5-4AC3-A0F3-649C1D4A37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F98CE8-F747-4451-89AB-227FDAB6D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9A792-5B82-4206-A694-CDAA111ED85F}" type="datetimeFigureOut">
              <a:rPr lang="en-CA" smtClean="0"/>
              <a:t>2018-11-06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C51985-CE1D-48EC-83D0-144B59CFF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D97FC9-7A02-48F9-8352-9B4D8CAEF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39613-1F76-4E9C-912A-ECD6D7F8DDB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92531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A489A-5EF7-4D46-B1E1-0B5F9D3793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2441154-8E9F-4C0A-927D-F3F749AB3D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557493-C53F-4C6C-A297-88C3DAFD9C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C70607-06CD-48E5-808F-979F8C205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9A792-5B82-4206-A694-CDAA111ED85F}" type="datetimeFigureOut">
              <a:rPr lang="en-CA" smtClean="0"/>
              <a:t>2018-11-06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A27491-B209-4051-996A-290F1A2BC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A31A24-5E4B-4B13-98A8-0C972CAA4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39613-1F76-4E9C-912A-ECD6D7F8DDB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46481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422BCB7-4D9D-4DC5-BCA9-CB79EDB10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CBCD1A-7B0A-4C84-8036-E7CC575939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1FE8C9-18E9-4D15-AEBE-4E8BBE14E4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09A792-5B82-4206-A694-CDAA111ED85F}" type="datetimeFigureOut">
              <a:rPr lang="en-CA" smtClean="0"/>
              <a:t>2018-11-06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662EF-F33E-4C00-8BBB-316F83F711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39096C-3CD5-4550-A6C5-50F2AF56EF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F39613-1F76-4E9C-912A-ECD6D7F8DDB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01501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oleObject" Target="../embeddings/oleObject4.bin"/><Relationship Id="rId18" Type="http://schemas.openxmlformats.org/officeDocument/2006/relationships/image" Target="../media/image6.wmf"/><Relationship Id="rId3" Type="http://schemas.openxmlformats.org/officeDocument/2006/relationships/image" Target="../media/image8.png"/><Relationship Id="rId7" Type="http://schemas.openxmlformats.org/officeDocument/2006/relationships/image" Target="../media/image2.wmf"/><Relationship Id="rId12" Type="http://schemas.openxmlformats.org/officeDocument/2006/relationships/image" Target="../media/image3.wmf"/><Relationship Id="rId1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.wmf"/><Relationship Id="rId20" Type="http://schemas.openxmlformats.org/officeDocument/2006/relationships/image" Target="../media/image7.wmf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oleObject" Target="../embeddings/oleObject3.bin"/><Relationship Id="rId5" Type="http://schemas.openxmlformats.org/officeDocument/2006/relationships/image" Target="../media/image1.wmf"/><Relationship Id="rId15" Type="http://schemas.openxmlformats.org/officeDocument/2006/relationships/oleObject" Target="../embeddings/oleObject5.bin"/><Relationship Id="rId10" Type="http://schemas.openxmlformats.org/officeDocument/2006/relationships/image" Target="../media/image11.png"/><Relationship Id="rId19" Type="http://schemas.openxmlformats.org/officeDocument/2006/relationships/oleObject" Target="../embeddings/oleObject7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10.png"/><Relationship Id="rId1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0FC4F-3D94-4E5E-8537-3F71EAD9A71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/>
              <a:t>COMC Preparation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5EC05A-FFE8-4D59-9730-A3B9132CED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17703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F1B291-02F9-46EB-936C-B7AAC7778B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5291" y="286544"/>
            <a:ext cx="10908509" cy="877887"/>
          </a:xfrm>
        </p:spPr>
        <p:txBody>
          <a:bodyPr/>
          <a:lstStyle/>
          <a:p>
            <a:r>
              <a:rPr lang="en-CA" dirty="0"/>
              <a:t>Overview: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648413-08D1-4D3C-AF91-C1120680A9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5291" y="1257300"/>
            <a:ext cx="11141869" cy="4983958"/>
          </a:xfrm>
        </p:spPr>
        <p:txBody>
          <a:bodyPr/>
          <a:lstStyle/>
          <a:p>
            <a:r>
              <a:rPr lang="en-CA" dirty="0"/>
              <a:t>Date: November 8, 2018</a:t>
            </a:r>
          </a:p>
          <a:p>
            <a:r>
              <a:rPr lang="en-CA" dirty="0"/>
              <a:t>Time: 8:30am</a:t>
            </a:r>
          </a:p>
          <a:p>
            <a:r>
              <a:rPr lang="en-CA" dirty="0"/>
              <a:t>Location: Library</a:t>
            </a:r>
          </a:p>
          <a:p>
            <a:r>
              <a:rPr lang="en-CA" dirty="0"/>
              <a:t>No calculators</a:t>
            </a:r>
          </a:p>
          <a:p>
            <a:r>
              <a:rPr lang="en-CA" dirty="0"/>
              <a:t>2.5 hours long</a:t>
            </a:r>
          </a:p>
          <a:p>
            <a:r>
              <a:rPr lang="en-CA" dirty="0"/>
              <a:t>3 parts: A) Easy (4 x 4pt)                         B) Thinking Questions (4 x 6pt) </a:t>
            </a:r>
            <a:br>
              <a:rPr lang="en-CA" dirty="0"/>
            </a:br>
            <a:r>
              <a:rPr lang="en-CA" dirty="0"/>
              <a:t>               C) Challenging (4 x 10pt)          Total Points 80</a:t>
            </a:r>
          </a:p>
          <a:p>
            <a:r>
              <a:rPr lang="en-CA" dirty="0"/>
              <a:t>Things to Bring: Scrap paper, two pencils, eraser, protractor, compass, grid paper,    (lead, ruler, </a:t>
            </a:r>
          </a:p>
          <a:p>
            <a:r>
              <a:rPr lang="en-CA" dirty="0"/>
              <a:t>Goal: minimum 60 points </a:t>
            </a:r>
          </a:p>
        </p:txBody>
      </p:sp>
    </p:spTree>
    <p:extLst>
      <p:ext uri="{BB962C8B-B14F-4D97-AF65-F5344CB8AC3E}">
        <p14:creationId xmlns:p14="http://schemas.microsoft.com/office/powerpoint/2010/main" val="1918078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5AD9DD5C-3BE0-4603-A098-B9B5ED9944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0413" y="871058"/>
            <a:ext cx="6070257" cy="511588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9E8372D-D2AB-45F6-B784-0BBF85416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77850"/>
          </a:xfrm>
        </p:spPr>
        <p:txBody>
          <a:bodyPr>
            <a:normAutofit fontScale="90000"/>
          </a:bodyPr>
          <a:lstStyle/>
          <a:p>
            <a:r>
              <a:rPr lang="en-CA" dirty="0"/>
              <a:t>Things  to Remember: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86FA5C-6766-4B66-B75E-D6EFE33DAA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0049" y="1085850"/>
            <a:ext cx="4250531" cy="5129213"/>
          </a:xfrm>
        </p:spPr>
        <p:txBody>
          <a:bodyPr/>
          <a:lstStyle/>
          <a:p>
            <a:r>
              <a:rPr lang="en-CA" dirty="0"/>
              <a:t>Trig Identities: </a:t>
            </a:r>
          </a:p>
          <a:p>
            <a:r>
              <a:rPr lang="en-CA" dirty="0"/>
              <a:t>Similar triangles</a:t>
            </a:r>
            <a:br>
              <a:rPr lang="en-CA" dirty="0"/>
            </a:br>
            <a:endParaRPr lang="en-CA" dirty="0"/>
          </a:p>
          <a:p>
            <a:r>
              <a:rPr lang="en-CA" dirty="0"/>
              <a:t>Factoring:  </a:t>
            </a:r>
            <a:br>
              <a:rPr lang="en-CA" dirty="0"/>
            </a:br>
            <a:endParaRPr lang="en-CA" dirty="0"/>
          </a:p>
          <a:p>
            <a:r>
              <a:rPr lang="en-CA" dirty="0"/>
              <a:t>Geometry: </a:t>
            </a:r>
          </a:p>
          <a:p>
            <a:endParaRPr lang="en-CA" dirty="0"/>
          </a:p>
          <a:p>
            <a:r>
              <a:rPr lang="en-CA" dirty="0"/>
              <a:t>Probability</a:t>
            </a:r>
          </a:p>
          <a:p>
            <a:endParaRPr lang="en-CA" dirty="0"/>
          </a:p>
          <a:p>
            <a:endParaRPr lang="en-CA" dirty="0"/>
          </a:p>
          <a:p>
            <a:endParaRPr lang="en-CA" dirty="0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062B7C95-98DB-439B-A80A-BB784B33973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1004297"/>
              </p:ext>
            </p:extLst>
          </p:nvPr>
        </p:nvGraphicFramePr>
        <p:xfrm>
          <a:off x="3387728" y="1742116"/>
          <a:ext cx="2603500" cy="3923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4" imgW="1854000" imgH="279360" progId="Equation.DSMT4">
                  <p:embed/>
                </p:oleObj>
              </mc:Choice>
              <mc:Fallback>
                <p:oleObj name="Equation" r:id="rId4" imgW="1854000" imgH="27936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062B7C95-98DB-439B-A80A-BB784B33973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387728" y="1742116"/>
                        <a:ext cx="2603500" cy="3923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B5090778-67AD-4380-B99B-2D8275AD3E8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7799701"/>
              </p:ext>
            </p:extLst>
          </p:nvPr>
        </p:nvGraphicFramePr>
        <p:xfrm>
          <a:off x="3348830" y="2235514"/>
          <a:ext cx="2603500" cy="3923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6" imgW="1854000" imgH="279360" progId="Equation.DSMT4">
                  <p:embed/>
                </p:oleObj>
              </mc:Choice>
              <mc:Fallback>
                <p:oleObj name="Equation" r:id="rId6" imgW="1854000" imgH="27936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B5090778-67AD-4380-B99B-2D8275AD3E8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348830" y="2235514"/>
                        <a:ext cx="2603500" cy="3923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Picture 10">
            <a:extLst>
              <a:ext uri="{FF2B5EF4-FFF2-40B4-BE49-F238E27FC236}">
                <a16:creationId xmlns:a16="http://schemas.microsoft.com/office/drawing/2014/main" id="{45C03085-6859-418D-A906-DA8AA36C4FB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319842" y="1693204"/>
            <a:ext cx="2659066" cy="160810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3B1607E-8E7D-4DF5-A3FC-B8319D160DC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346420" y="1628775"/>
            <a:ext cx="2167936" cy="255031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C11DC6D6-D5AB-4D0D-B65C-C116B55008D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170413" y="3179980"/>
            <a:ext cx="4872038" cy="2254803"/>
          </a:xfrm>
          <a:prstGeom prst="rect">
            <a:avLst/>
          </a:prstGeom>
        </p:spPr>
      </p:pic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B3BD8030-FA41-477D-8D31-FEE819E751D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8875576"/>
              </p:ext>
            </p:extLst>
          </p:nvPr>
        </p:nvGraphicFramePr>
        <p:xfrm>
          <a:off x="3116263" y="5464969"/>
          <a:ext cx="22987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11" imgW="812520" imgH="203040" progId="Equation.DSMT4">
                  <p:embed/>
                </p:oleObj>
              </mc:Choice>
              <mc:Fallback>
                <p:oleObj name="Equation" r:id="rId11" imgW="812520" imgH="203040" progId="Equation.DSMT4">
                  <p:embed/>
                  <p:pic>
                    <p:nvPicPr>
                      <p:cNvPr id="15" name="Object 14">
                        <a:extLst>
                          <a:ext uri="{FF2B5EF4-FFF2-40B4-BE49-F238E27FC236}">
                            <a16:creationId xmlns:a16="http://schemas.microsoft.com/office/drawing/2014/main" id="{B3BD8030-FA41-477D-8D31-FEE819E751D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116263" y="5464969"/>
                        <a:ext cx="2298700" cy="571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7C1C16F6-F34C-4258-A23E-19CDE6DAB7B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0439002"/>
              </p:ext>
            </p:extLst>
          </p:nvPr>
        </p:nvGraphicFramePr>
        <p:xfrm>
          <a:off x="5469113" y="5482211"/>
          <a:ext cx="3556000" cy="573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13" imgW="1257120" imgH="203040" progId="Equation.DSMT4">
                  <p:embed/>
                </p:oleObj>
              </mc:Choice>
              <mc:Fallback>
                <p:oleObj name="Equation" r:id="rId13" imgW="1257120" imgH="203040" progId="Equation.DSMT4">
                  <p:embed/>
                  <p:pic>
                    <p:nvPicPr>
                      <p:cNvPr id="16" name="Object 15">
                        <a:extLst>
                          <a:ext uri="{FF2B5EF4-FFF2-40B4-BE49-F238E27FC236}">
                            <a16:creationId xmlns:a16="http://schemas.microsoft.com/office/drawing/2014/main" id="{7C1C16F6-F34C-4258-A23E-19CDE6DAB7B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5469113" y="5482211"/>
                        <a:ext cx="3556000" cy="5730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BFB36531-E44A-41CE-87AC-6E954CF8076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5493774"/>
              </p:ext>
            </p:extLst>
          </p:nvPr>
        </p:nvGraphicFramePr>
        <p:xfrm>
          <a:off x="9025113" y="5482211"/>
          <a:ext cx="3303587" cy="573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15" imgW="1168200" imgH="203040" progId="Equation.DSMT4">
                  <p:embed/>
                </p:oleObj>
              </mc:Choice>
              <mc:Fallback>
                <p:oleObj name="Equation" r:id="rId15" imgW="1168200" imgH="203040" progId="Equation.DSMT4">
                  <p:embed/>
                  <p:pic>
                    <p:nvPicPr>
                      <p:cNvPr id="17" name="Object 16">
                        <a:extLst>
                          <a:ext uri="{FF2B5EF4-FFF2-40B4-BE49-F238E27FC236}">
                            <a16:creationId xmlns:a16="http://schemas.microsoft.com/office/drawing/2014/main" id="{BFB36531-E44A-41CE-87AC-6E954CF8076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9025113" y="5482211"/>
                        <a:ext cx="3303587" cy="5730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id="{E3AE2887-B272-4245-B2D6-F8050127B9F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6539549"/>
              </p:ext>
            </p:extLst>
          </p:nvPr>
        </p:nvGraphicFramePr>
        <p:xfrm>
          <a:off x="5021260" y="6066655"/>
          <a:ext cx="2763837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17" imgW="977760" imgH="304560" progId="Equation.DSMT4">
                  <p:embed/>
                </p:oleObj>
              </mc:Choice>
              <mc:Fallback>
                <p:oleObj name="Equation" r:id="rId17" imgW="977760" imgH="304560" progId="Equation.DSMT4">
                  <p:embed/>
                  <p:pic>
                    <p:nvPicPr>
                      <p:cNvPr id="18" name="Object 17">
                        <a:extLst>
                          <a:ext uri="{FF2B5EF4-FFF2-40B4-BE49-F238E27FC236}">
                            <a16:creationId xmlns:a16="http://schemas.microsoft.com/office/drawing/2014/main" id="{E3AE2887-B272-4245-B2D6-F8050127B9F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5021260" y="6066655"/>
                        <a:ext cx="2763837" cy="860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>
            <a:extLst>
              <a:ext uri="{FF2B5EF4-FFF2-40B4-BE49-F238E27FC236}">
                <a16:creationId xmlns:a16="http://schemas.microsoft.com/office/drawing/2014/main" id="{1DA5AC60-F2DC-44AD-992B-86E51350D62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3632801"/>
              </p:ext>
            </p:extLst>
          </p:nvPr>
        </p:nvGraphicFramePr>
        <p:xfrm>
          <a:off x="7706518" y="6135011"/>
          <a:ext cx="4414837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19" imgW="1562040" imgH="279360" progId="Equation.DSMT4">
                  <p:embed/>
                </p:oleObj>
              </mc:Choice>
              <mc:Fallback>
                <p:oleObj name="Equation" r:id="rId19" imgW="1562040" imgH="279360" progId="Equation.DSMT4">
                  <p:embed/>
                  <p:pic>
                    <p:nvPicPr>
                      <p:cNvPr id="19" name="Object 18">
                        <a:extLst>
                          <a:ext uri="{FF2B5EF4-FFF2-40B4-BE49-F238E27FC236}">
                            <a16:creationId xmlns:a16="http://schemas.microsoft.com/office/drawing/2014/main" id="{1DA5AC60-F2DC-44AD-992B-86E51350D62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7706518" y="6135011"/>
                        <a:ext cx="4414837" cy="787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76946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BC1FF2-E5A7-43BA-B64E-77223C457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756" y="274240"/>
            <a:ext cx="10515600" cy="813593"/>
          </a:xfrm>
        </p:spPr>
        <p:txBody>
          <a:bodyPr>
            <a:normAutofit/>
          </a:bodyPr>
          <a:lstStyle/>
          <a:p>
            <a:r>
              <a:rPr lang="en-CA" sz="4100" dirty="0"/>
              <a:t>Time Management: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758268-AFBC-44B6-9EFD-B00DC1A4F6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031" y="1087833"/>
            <a:ext cx="11444287" cy="5393531"/>
          </a:xfrm>
        </p:spPr>
        <p:txBody>
          <a:bodyPr>
            <a:normAutofit fontScale="92500" lnSpcReduction="10000"/>
          </a:bodyPr>
          <a:lstStyle/>
          <a:p>
            <a:r>
              <a:rPr lang="en-CA" sz="2400" dirty="0"/>
              <a:t>Pace yourself:</a:t>
            </a:r>
          </a:p>
          <a:p>
            <a:pPr lvl="1"/>
            <a:r>
              <a:rPr lang="en-CA" dirty="0"/>
              <a:t>Part A: Don’t Rush, read each question carefully, </a:t>
            </a:r>
          </a:p>
          <a:p>
            <a:pPr lvl="3"/>
            <a:r>
              <a:rPr lang="en-CA" sz="2400" dirty="0"/>
              <a:t>Low thinking questions, little skills, don’t overthink</a:t>
            </a:r>
          </a:p>
          <a:p>
            <a:pPr lvl="3"/>
            <a:r>
              <a:rPr lang="en-CA" sz="2400" dirty="0"/>
              <a:t>Check it once, be careful, don’t make mistakes</a:t>
            </a:r>
          </a:p>
          <a:p>
            <a:pPr lvl="3"/>
            <a:r>
              <a:rPr lang="en-CA" sz="2400" dirty="0"/>
              <a:t>You don’t need  to show your work  BUT – you should try to write things down so that it’s easier to check your work</a:t>
            </a:r>
          </a:p>
          <a:p>
            <a:pPr lvl="3"/>
            <a:r>
              <a:rPr lang="en-CA" sz="2400" dirty="0"/>
              <a:t>If your answer is correct – full marks, if incorrect, work shown will provide part marks</a:t>
            </a:r>
            <a:br>
              <a:rPr lang="en-CA" sz="2400" dirty="0"/>
            </a:br>
            <a:endParaRPr lang="en-CA" sz="2400" dirty="0"/>
          </a:p>
          <a:p>
            <a:pPr lvl="1"/>
            <a:r>
              <a:rPr lang="en-CA" dirty="0"/>
              <a:t>Part B: Bit more challenging, 4 questions </a:t>
            </a:r>
            <a:r>
              <a:rPr lang="en-CA" dirty="0">
                <a:sym typeface="Wingdings" panose="05000000000000000000" pitchFamily="2" charset="2"/>
              </a:rPr>
              <a:t> </a:t>
            </a:r>
            <a:r>
              <a:rPr lang="en-CA" dirty="0"/>
              <a:t> 3 easy &amp; 1 hard</a:t>
            </a:r>
          </a:p>
          <a:p>
            <a:pPr lvl="3"/>
            <a:r>
              <a:rPr lang="en-CA" sz="2400" dirty="0"/>
              <a:t>Do the easy ones first, </a:t>
            </a:r>
          </a:p>
          <a:p>
            <a:pPr lvl="3"/>
            <a:r>
              <a:rPr lang="en-CA" sz="2400" dirty="0"/>
              <a:t>Spend two minutes to read the hard one and then come back to it later, write down your ideas</a:t>
            </a:r>
          </a:p>
          <a:p>
            <a:pPr lvl="3"/>
            <a:r>
              <a:rPr lang="en-CA" sz="2400" dirty="0"/>
              <a:t>You don’t need  to show your work  BUT – you should try to write things down so that it’s easier to check your work</a:t>
            </a:r>
          </a:p>
          <a:p>
            <a:pPr lvl="3"/>
            <a:r>
              <a:rPr lang="en-CA" sz="2400" dirty="0"/>
              <a:t>If your answer is correct – full marks, if incorrect, work shown will provide part marks</a:t>
            </a:r>
            <a:br>
              <a:rPr lang="en-CA" sz="2400" dirty="0"/>
            </a:b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4275447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B2F364-F5F9-486F-933A-25E54DF525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763" y="500063"/>
            <a:ext cx="11626580" cy="2928937"/>
          </a:xfrm>
        </p:spPr>
        <p:txBody>
          <a:bodyPr>
            <a:normAutofit/>
          </a:bodyPr>
          <a:lstStyle/>
          <a:p>
            <a:pPr lvl="1"/>
            <a:r>
              <a:rPr lang="en-CA" sz="2500" dirty="0"/>
              <a:t>Part C: Each question has parts a, b, and c </a:t>
            </a:r>
            <a:r>
              <a:rPr lang="en-CA" sz="2500" dirty="0">
                <a:sym typeface="Wingdings" panose="05000000000000000000" pitchFamily="2" charset="2"/>
              </a:rPr>
              <a:t> Do the first two parts of each question, come back to the last part</a:t>
            </a:r>
          </a:p>
          <a:p>
            <a:pPr lvl="2"/>
            <a:r>
              <a:rPr lang="en-CA" sz="2500" dirty="0">
                <a:sym typeface="Wingdings" panose="05000000000000000000" pitchFamily="2" charset="2"/>
              </a:rPr>
              <a:t>In the 3</a:t>
            </a:r>
            <a:r>
              <a:rPr lang="en-CA" sz="2500" baseline="30000" dirty="0">
                <a:sym typeface="Wingdings" panose="05000000000000000000" pitchFamily="2" charset="2"/>
              </a:rPr>
              <a:t>rd</a:t>
            </a:r>
            <a:r>
              <a:rPr lang="en-CA" sz="2500" dirty="0">
                <a:sym typeface="Wingdings" panose="05000000000000000000" pitchFamily="2" charset="2"/>
              </a:rPr>
              <a:t> part of every part “C” question, try to use the first two questions as hints! </a:t>
            </a:r>
          </a:p>
          <a:p>
            <a:pPr lvl="2"/>
            <a:r>
              <a:rPr lang="en-CA" sz="2500" dirty="0">
                <a:sym typeface="Wingdings" panose="05000000000000000000" pitchFamily="2" charset="2"/>
              </a:rPr>
              <a:t>You need to show all your work and steps to earn full marks</a:t>
            </a:r>
          </a:p>
          <a:p>
            <a:pPr lvl="2"/>
            <a:r>
              <a:rPr lang="en-CA" sz="2500" dirty="0">
                <a:sym typeface="Wingdings" panose="05000000000000000000" pitchFamily="2" charset="2"/>
              </a:rPr>
              <a:t>Partial marks will be awarded if part of the work is shown</a:t>
            </a:r>
          </a:p>
          <a:p>
            <a:pPr lvl="2"/>
            <a:r>
              <a:rPr lang="en-CA" sz="2500" dirty="0">
                <a:sym typeface="Wingdings" panose="05000000000000000000" pitchFamily="2" charset="2"/>
              </a:rPr>
              <a:t>Write NEATLY!!  Easier to give marks</a:t>
            </a:r>
          </a:p>
          <a:p>
            <a:pPr lvl="2"/>
            <a:endParaRPr lang="en-CA" sz="2500" dirty="0"/>
          </a:p>
          <a:p>
            <a:endParaRPr lang="en-CA" sz="25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FB79F65-D412-45BC-9A1E-EB36588129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710" y="3429000"/>
            <a:ext cx="11626580" cy="111104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468796D-C2A0-4795-BF6A-D5D2C03858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2710" y="4691213"/>
            <a:ext cx="9239250" cy="5048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27AA55A-341B-4A8D-838A-FAD0634E797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2710" y="5347210"/>
            <a:ext cx="11626580" cy="731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4465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DFB452-7051-424F-8D47-CAB6462C6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131" y="193675"/>
            <a:ext cx="10515600" cy="720725"/>
          </a:xfrm>
        </p:spPr>
        <p:txBody>
          <a:bodyPr/>
          <a:lstStyle/>
          <a:p>
            <a:r>
              <a:rPr lang="en-CA" dirty="0"/>
              <a:t>How to start Difficult Questions: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D433E5-A6DE-4AFD-B9F5-8BDE1BC833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261" y="832645"/>
            <a:ext cx="11065669" cy="1524793"/>
          </a:xfrm>
        </p:spPr>
        <p:txBody>
          <a:bodyPr/>
          <a:lstStyle/>
          <a:p>
            <a:r>
              <a:rPr lang="en-CA" dirty="0"/>
              <a:t>For each part 3 question in Part “C”, look at the previous two questions for ideas and hints</a:t>
            </a:r>
          </a:p>
          <a:p>
            <a:r>
              <a:rPr lang="en-CA" dirty="0"/>
              <a:t>Use </a:t>
            </a:r>
            <a:r>
              <a:rPr lang="en-CA" dirty="0" err="1"/>
              <a:t>i</a:t>
            </a:r>
            <a:r>
              <a:rPr lang="en-CA" dirty="0"/>
              <a:t>) and ii) as hints, SO DON’T jump straight to part “C”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EFF7758-DE23-4A39-B13E-738AC7AEFD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782" y="2281051"/>
            <a:ext cx="11260930" cy="2674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5672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73A627-A7CC-436B-8D9A-F0255DB267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8F196D-ED2D-4346-B1E9-A6E3785005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93B366B-9627-4326-9C9E-065CE13E39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50" y="167480"/>
            <a:ext cx="11849100" cy="379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624357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1bc6587f524b382439748572876f50a755b21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</TotalTime>
  <Words>255</Words>
  <Application>Microsoft Office PowerPoint</Application>
  <PresentationFormat>Widescreen</PresentationFormat>
  <Paragraphs>38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Office Theme</vt:lpstr>
      <vt:lpstr>MathType 6.0 Equation</vt:lpstr>
      <vt:lpstr>COMC Preparation</vt:lpstr>
      <vt:lpstr>Overview:</vt:lpstr>
      <vt:lpstr>Things  to Remember:</vt:lpstr>
      <vt:lpstr>Time Management:</vt:lpstr>
      <vt:lpstr>PowerPoint Presentation</vt:lpstr>
      <vt:lpstr>How to start Difficult Questions: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COMC Preparation</dc:title>
  <dc:creator>Danny Young</dc:creator>
  <cp:lastModifiedBy>Danny Young</cp:lastModifiedBy>
  <cp:revision>2</cp:revision>
  <dcterms:created xsi:type="dcterms:W3CDTF">2018-11-06T17:08:22Z</dcterms:created>
  <dcterms:modified xsi:type="dcterms:W3CDTF">2018-11-07T00:14:30Z</dcterms:modified>
</cp:coreProperties>
</file>